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70" r:id="rId3"/>
    <p:sldId id="273" r:id="rId4"/>
    <p:sldId id="271"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8" r:id="rId18"/>
    <p:sldId id="279" r:id="rId19"/>
    <p:sldId id="272" r:id="rId20"/>
    <p:sldId id="274" r:id="rId21"/>
    <p:sldId id="275" r:id="rId22"/>
    <p:sldId id="276" r:id="rId23"/>
    <p:sldId id="277" r:id="rId24"/>
    <p:sldId id="280" r:id="rId25"/>
    <p:sldId id="269"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047160-30DB-4420-AEAE-9B8C9C059E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5898D893-7F0E-49ED-B036-1F959A2F7CB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B9D86DA7-C49C-476B-AD3F-F94AA91B6FBA}" type="datetimeFigureOut">
              <a:rPr lang="en-US"/>
              <a:pPr>
                <a:defRPr/>
              </a:pPr>
              <a:t>10/15/2019</a:t>
            </a:fld>
            <a:endParaRPr lang="en-US"/>
          </a:p>
        </p:txBody>
      </p:sp>
      <p:sp>
        <p:nvSpPr>
          <p:cNvPr id="4" name="Slide Image Placeholder 3">
            <a:extLst>
              <a:ext uri="{FF2B5EF4-FFF2-40B4-BE49-F238E27FC236}">
                <a16:creationId xmlns:a16="http://schemas.microsoft.com/office/drawing/2014/main" id="{903ED968-64E4-4A49-A444-92CF21DDC20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D40D72D-5E50-43AD-9AC6-9C220237C0F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D8BE5E2-8C5A-4604-89EA-6FDE652C861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DB3FBA9C-7D9B-4C3A-91CF-E6679CE80A4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3A40D783-402D-4745-B86B-7A9504EB2D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2B5C379-7023-4552-A2DD-14B0E24169B1}"/>
              </a:ext>
            </a:extLst>
          </p:cNvPr>
          <p:cNvGrpSpPr>
            <a:grpSpLocks/>
          </p:cNvGrpSpPr>
          <p:nvPr/>
        </p:nvGrpSpPr>
        <p:grpSpPr bwMode="auto">
          <a:xfrm>
            <a:off x="0" y="0"/>
            <a:ext cx="5867400" cy="6858000"/>
            <a:chOff x="0" y="0"/>
            <a:chExt cx="3696" cy="4320"/>
          </a:xfrm>
        </p:grpSpPr>
        <p:sp>
          <p:nvSpPr>
            <p:cNvPr id="5" name="Rectangle 3">
              <a:extLst>
                <a:ext uri="{FF2B5EF4-FFF2-40B4-BE49-F238E27FC236}">
                  <a16:creationId xmlns:a16="http://schemas.microsoft.com/office/drawing/2014/main" id="{02B0D3CA-F152-48A9-A9F7-41635845F637}"/>
                </a:ext>
              </a:extLst>
            </p:cNvPr>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a:latin typeface="Times New Roman" panose="02020603050405020304" pitchFamily="18" charset="0"/>
              </a:endParaRPr>
            </a:p>
          </p:txBody>
        </p:sp>
        <p:sp>
          <p:nvSpPr>
            <p:cNvPr id="6" name="AutoShape 4">
              <a:extLst>
                <a:ext uri="{FF2B5EF4-FFF2-40B4-BE49-F238E27FC236}">
                  <a16:creationId xmlns:a16="http://schemas.microsoft.com/office/drawing/2014/main" id="{BDD4DA89-4E8C-469E-9DCA-CFDD1EFCEC7B}"/>
                </a:ext>
              </a:extLst>
            </p:cNvPr>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a:latin typeface="Times New Roman" panose="02020603050405020304" pitchFamily="18" charset="0"/>
              </a:endParaRPr>
            </a:p>
          </p:txBody>
        </p:sp>
      </p:grpSp>
      <p:grpSp>
        <p:nvGrpSpPr>
          <p:cNvPr id="7" name="Group 5">
            <a:extLst>
              <a:ext uri="{FF2B5EF4-FFF2-40B4-BE49-F238E27FC236}">
                <a16:creationId xmlns:a16="http://schemas.microsoft.com/office/drawing/2014/main" id="{4F17B223-1E1A-4FF9-8DD9-7AC25BB4BDF2}"/>
              </a:ext>
            </a:extLst>
          </p:cNvPr>
          <p:cNvGrpSpPr>
            <a:grpSpLocks/>
          </p:cNvGrpSpPr>
          <p:nvPr/>
        </p:nvGrpSpPr>
        <p:grpSpPr bwMode="auto">
          <a:xfrm>
            <a:off x="3632200" y="4889500"/>
            <a:ext cx="4876800" cy="319088"/>
            <a:chOff x="2288" y="3080"/>
            <a:chExt cx="3072" cy="201"/>
          </a:xfrm>
        </p:grpSpPr>
        <p:sp>
          <p:nvSpPr>
            <p:cNvPr id="8" name="AutoShape 6">
              <a:extLst>
                <a:ext uri="{FF2B5EF4-FFF2-40B4-BE49-F238E27FC236}">
                  <a16:creationId xmlns:a16="http://schemas.microsoft.com/office/drawing/2014/main" id="{AAF48BCC-7262-4DB5-92F7-DECC418BF023}"/>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9" name="AutoShape 7">
              <a:extLst>
                <a:ext uri="{FF2B5EF4-FFF2-40B4-BE49-F238E27FC236}">
                  <a16:creationId xmlns:a16="http://schemas.microsoft.com/office/drawing/2014/main" id="{A11AF6CD-5B04-4717-AF1D-BE7B218570C5}"/>
                </a:ext>
              </a:extLst>
            </p:cNvPr>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sp>
        <p:nvSpPr>
          <p:cNvPr id="9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9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Date Placeholder 9">
            <a:extLst>
              <a:ext uri="{FF2B5EF4-FFF2-40B4-BE49-F238E27FC236}">
                <a16:creationId xmlns:a16="http://schemas.microsoft.com/office/drawing/2014/main" id="{AD59B971-A98A-4F2C-9C82-D16D88F6C399}"/>
              </a:ext>
            </a:extLst>
          </p:cNvPr>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Footer Placeholder 10">
            <a:extLst>
              <a:ext uri="{FF2B5EF4-FFF2-40B4-BE49-F238E27FC236}">
                <a16:creationId xmlns:a16="http://schemas.microsoft.com/office/drawing/2014/main" id="{33F0BD08-FE21-4EA1-B5BA-7C191AE03139}"/>
              </a:ext>
            </a:extLst>
          </p:cNvPr>
          <p:cNvSpPr>
            <a:spLocks noGrp="1" noChangeArrowheads="1"/>
          </p:cNvSpPr>
          <p:nvPr>
            <p:ph type="ftr" sz="quarter" idx="11"/>
          </p:nvPr>
        </p:nvSpPr>
        <p:spPr/>
        <p:txBody>
          <a:bodyPr/>
          <a:lstStyle>
            <a:lvl1pPr algn="r">
              <a:defRPr/>
            </a:lvl1pPr>
          </a:lstStyle>
          <a:p>
            <a:pPr>
              <a:defRPr/>
            </a:pPr>
            <a:endParaRPr lang="en-US"/>
          </a:p>
        </p:txBody>
      </p:sp>
      <p:sp>
        <p:nvSpPr>
          <p:cNvPr id="12" name="Slide Number Placeholder 11">
            <a:extLst>
              <a:ext uri="{FF2B5EF4-FFF2-40B4-BE49-F238E27FC236}">
                <a16:creationId xmlns:a16="http://schemas.microsoft.com/office/drawing/2014/main" id="{BF2DCF87-2B0F-4916-874A-6A0771847ED1}"/>
              </a:ext>
            </a:extLst>
          </p:cNvPr>
          <p:cNvSpPr>
            <a:spLocks noGrp="1" noChangeArrowheads="1"/>
          </p:cNvSpPr>
          <p:nvPr>
            <p:ph type="sldNum" sz="quarter" idx="12"/>
          </p:nvPr>
        </p:nvSpPr>
        <p:spPr>
          <a:xfrm>
            <a:off x="76200" y="6248400"/>
            <a:ext cx="587375" cy="488950"/>
          </a:xfrm>
        </p:spPr>
        <p:txBody>
          <a:bodyPr anchorCtr="0"/>
          <a:lstStyle>
            <a:lvl1pPr>
              <a:defRPr/>
            </a:lvl1pPr>
          </a:lstStyle>
          <a:p>
            <a:pPr>
              <a:defRPr/>
            </a:pPr>
            <a:fld id="{D35C5A19-7824-4272-B610-C9E00E1F7D91}" type="slidenum">
              <a:rPr lang="en-US" altLang="en-US"/>
              <a:pPr>
                <a:defRPr/>
              </a:pPr>
              <a:t>‹#›</a:t>
            </a:fld>
            <a:endParaRPr lang="en-US" altLang="en-US"/>
          </a:p>
        </p:txBody>
      </p:sp>
    </p:spTree>
    <p:extLst>
      <p:ext uri="{BB962C8B-B14F-4D97-AF65-F5344CB8AC3E}">
        <p14:creationId xmlns:p14="http://schemas.microsoft.com/office/powerpoint/2010/main" val="134679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991230B1-186C-47DD-B1CD-E29601B32D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F6D6C63-27D6-4DED-BE0E-0BFF73E611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3AC0ECFA-ACD7-46F3-AB4D-218B6677EF1E}"/>
              </a:ext>
            </a:extLst>
          </p:cNvPr>
          <p:cNvSpPr>
            <a:spLocks noGrp="1" noChangeArrowheads="1"/>
          </p:cNvSpPr>
          <p:nvPr>
            <p:ph type="sldNum" sz="quarter" idx="12"/>
          </p:nvPr>
        </p:nvSpPr>
        <p:spPr>
          <a:ln/>
        </p:spPr>
        <p:txBody>
          <a:bodyPr/>
          <a:lstStyle>
            <a:lvl1pPr>
              <a:defRPr/>
            </a:lvl1pPr>
          </a:lstStyle>
          <a:p>
            <a:pPr>
              <a:defRPr/>
            </a:pPr>
            <a:fld id="{24BE0289-81C8-4B1F-8697-8F2ABB4F0F02}" type="slidenum">
              <a:rPr lang="en-US" altLang="en-US"/>
              <a:pPr>
                <a:defRPr/>
              </a:pPr>
              <a:t>‹#›</a:t>
            </a:fld>
            <a:endParaRPr lang="en-US" altLang="en-US"/>
          </a:p>
        </p:txBody>
      </p:sp>
    </p:spTree>
    <p:extLst>
      <p:ext uri="{BB962C8B-B14F-4D97-AF65-F5344CB8AC3E}">
        <p14:creationId xmlns:p14="http://schemas.microsoft.com/office/powerpoint/2010/main" val="421674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A66300E7-1F50-4313-AA5B-2C5C16A6FA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B95C6F60-2DB7-4693-AF37-87C130DBF9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0FF6027-C7DA-4C2B-8471-1BA586013F08}"/>
              </a:ext>
            </a:extLst>
          </p:cNvPr>
          <p:cNvSpPr>
            <a:spLocks noGrp="1" noChangeArrowheads="1"/>
          </p:cNvSpPr>
          <p:nvPr>
            <p:ph type="sldNum" sz="quarter" idx="12"/>
          </p:nvPr>
        </p:nvSpPr>
        <p:spPr>
          <a:ln/>
        </p:spPr>
        <p:txBody>
          <a:bodyPr/>
          <a:lstStyle>
            <a:lvl1pPr>
              <a:defRPr/>
            </a:lvl1pPr>
          </a:lstStyle>
          <a:p>
            <a:pPr>
              <a:defRPr/>
            </a:pPr>
            <a:fld id="{A1A66F97-04A6-4E1F-83B9-3657C89F5175}" type="slidenum">
              <a:rPr lang="en-US" altLang="en-US"/>
              <a:pPr>
                <a:defRPr/>
              </a:pPr>
              <a:t>‹#›</a:t>
            </a:fld>
            <a:endParaRPr lang="en-US" altLang="en-US"/>
          </a:p>
        </p:txBody>
      </p:sp>
    </p:spTree>
    <p:extLst>
      <p:ext uri="{BB962C8B-B14F-4D97-AF65-F5344CB8AC3E}">
        <p14:creationId xmlns:p14="http://schemas.microsoft.com/office/powerpoint/2010/main" val="18508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167C37D-DC40-4B88-BA83-9E1123426A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3EA6F39E-13FD-4425-B7A3-6823B80321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9AE50CEE-5976-414C-B0AF-5A9D3BF268A5}"/>
              </a:ext>
            </a:extLst>
          </p:cNvPr>
          <p:cNvSpPr>
            <a:spLocks noGrp="1" noChangeArrowheads="1"/>
          </p:cNvSpPr>
          <p:nvPr>
            <p:ph type="sldNum" sz="quarter" idx="12"/>
          </p:nvPr>
        </p:nvSpPr>
        <p:spPr>
          <a:ln/>
        </p:spPr>
        <p:txBody>
          <a:bodyPr/>
          <a:lstStyle>
            <a:lvl1pPr>
              <a:defRPr/>
            </a:lvl1pPr>
          </a:lstStyle>
          <a:p>
            <a:pPr>
              <a:defRPr/>
            </a:pPr>
            <a:fld id="{9DC17878-6B3C-429A-A50A-219B2C5A7218}" type="slidenum">
              <a:rPr lang="en-US" altLang="en-US"/>
              <a:pPr>
                <a:defRPr/>
              </a:pPr>
              <a:t>‹#›</a:t>
            </a:fld>
            <a:endParaRPr lang="en-US" altLang="en-US"/>
          </a:p>
        </p:txBody>
      </p:sp>
    </p:spTree>
    <p:extLst>
      <p:ext uri="{BB962C8B-B14F-4D97-AF65-F5344CB8AC3E}">
        <p14:creationId xmlns:p14="http://schemas.microsoft.com/office/powerpoint/2010/main" val="157300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D870D09E-D2AC-46FB-9263-6118108438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9AD94062-2D08-4A40-B71A-561DAD3DEB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F0EFED47-6EFE-446A-8677-FAAEA0467EBA}"/>
              </a:ext>
            </a:extLst>
          </p:cNvPr>
          <p:cNvSpPr>
            <a:spLocks noGrp="1" noChangeArrowheads="1"/>
          </p:cNvSpPr>
          <p:nvPr>
            <p:ph type="sldNum" sz="quarter" idx="12"/>
          </p:nvPr>
        </p:nvSpPr>
        <p:spPr>
          <a:ln/>
        </p:spPr>
        <p:txBody>
          <a:bodyPr/>
          <a:lstStyle>
            <a:lvl1pPr>
              <a:defRPr/>
            </a:lvl1pPr>
          </a:lstStyle>
          <a:p>
            <a:pPr>
              <a:defRPr/>
            </a:pPr>
            <a:fld id="{B59F1ED5-3CB2-4528-A5BF-52E018361B17}" type="slidenum">
              <a:rPr lang="en-US" altLang="en-US"/>
              <a:pPr>
                <a:defRPr/>
              </a:pPr>
              <a:t>‹#›</a:t>
            </a:fld>
            <a:endParaRPr lang="en-US" altLang="en-US"/>
          </a:p>
        </p:txBody>
      </p:sp>
    </p:spTree>
    <p:extLst>
      <p:ext uri="{BB962C8B-B14F-4D97-AF65-F5344CB8AC3E}">
        <p14:creationId xmlns:p14="http://schemas.microsoft.com/office/powerpoint/2010/main" val="82657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621A457D-51C4-445F-A798-DE803EE427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EA8132E0-93D5-4F56-8900-F2DCC519DB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9E840D62-4BA9-4550-8EEB-51D1B380EA98}"/>
              </a:ext>
            </a:extLst>
          </p:cNvPr>
          <p:cNvSpPr>
            <a:spLocks noGrp="1" noChangeArrowheads="1"/>
          </p:cNvSpPr>
          <p:nvPr>
            <p:ph type="sldNum" sz="quarter" idx="12"/>
          </p:nvPr>
        </p:nvSpPr>
        <p:spPr>
          <a:ln/>
        </p:spPr>
        <p:txBody>
          <a:bodyPr/>
          <a:lstStyle>
            <a:lvl1pPr>
              <a:defRPr/>
            </a:lvl1pPr>
          </a:lstStyle>
          <a:p>
            <a:pPr>
              <a:defRPr/>
            </a:pPr>
            <a:fld id="{266E6407-9D23-46E0-9C19-00C1ABF68021}" type="slidenum">
              <a:rPr lang="en-US" altLang="en-US"/>
              <a:pPr>
                <a:defRPr/>
              </a:pPr>
              <a:t>‹#›</a:t>
            </a:fld>
            <a:endParaRPr lang="en-US" altLang="en-US"/>
          </a:p>
        </p:txBody>
      </p:sp>
    </p:spTree>
    <p:extLst>
      <p:ext uri="{BB962C8B-B14F-4D97-AF65-F5344CB8AC3E}">
        <p14:creationId xmlns:p14="http://schemas.microsoft.com/office/powerpoint/2010/main" val="268731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92613849-0243-4650-A737-406C2F558A8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4BAFE6DC-986A-4394-82E4-E49B442D24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EF1FE0A6-B0DB-4F68-B8E4-AE3EEB2E8661}"/>
              </a:ext>
            </a:extLst>
          </p:cNvPr>
          <p:cNvSpPr>
            <a:spLocks noGrp="1" noChangeArrowheads="1"/>
          </p:cNvSpPr>
          <p:nvPr>
            <p:ph type="sldNum" sz="quarter" idx="12"/>
          </p:nvPr>
        </p:nvSpPr>
        <p:spPr>
          <a:ln/>
        </p:spPr>
        <p:txBody>
          <a:bodyPr/>
          <a:lstStyle>
            <a:lvl1pPr>
              <a:defRPr/>
            </a:lvl1pPr>
          </a:lstStyle>
          <a:p>
            <a:pPr>
              <a:defRPr/>
            </a:pPr>
            <a:fld id="{3E6E4BE2-EA49-4B46-9D93-5CBB7508494C}" type="slidenum">
              <a:rPr lang="en-US" altLang="en-US"/>
              <a:pPr>
                <a:defRPr/>
              </a:pPr>
              <a:t>‹#›</a:t>
            </a:fld>
            <a:endParaRPr lang="en-US" altLang="en-US"/>
          </a:p>
        </p:txBody>
      </p:sp>
    </p:spTree>
    <p:extLst>
      <p:ext uri="{BB962C8B-B14F-4D97-AF65-F5344CB8AC3E}">
        <p14:creationId xmlns:p14="http://schemas.microsoft.com/office/powerpoint/2010/main" val="5693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9C2402A4-51D0-4905-B109-DB036C82537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CC89EAAB-4210-4168-A46A-BB49DD4700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AF64CD93-7C51-4279-BA92-79CF2DF2BC5A}"/>
              </a:ext>
            </a:extLst>
          </p:cNvPr>
          <p:cNvSpPr>
            <a:spLocks noGrp="1" noChangeArrowheads="1"/>
          </p:cNvSpPr>
          <p:nvPr>
            <p:ph type="sldNum" sz="quarter" idx="12"/>
          </p:nvPr>
        </p:nvSpPr>
        <p:spPr>
          <a:ln/>
        </p:spPr>
        <p:txBody>
          <a:bodyPr/>
          <a:lstStyle>
            <a:lvl1pPr>
              <a:defRPr/>
            </a:lvl1pPr>
          </a:lstStyle>
          <a:p>
            <a:pPr>
              <a:defRPr/>
            </a:pPr>
            <a:fld id="{060018B3-2B38-4960-9B2D-28882B554D88}" type="slidenum">
              <a:rPr lang="en-US" altLang="en-US"/>
              <a:pPr>
                <a:defRPr/>
              </a:pPr>
              <a:t>‹#›</a:t>
            </a:fld>
            <a:endParaRPr lang="en-US" altLang="en-US"/>
          </a:p>
        </p:txBody>
      </p:sp>
    </p:spTree>
    <p:extLst>
      <p:ext uri="{BB962C8B-B14F-4D97-AF65-F5344CB8AC3E}">
        <p14:creationId xmlns:p14="http://schemas.microsoft.com/office/powerpoint/2010/main" val="328605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A2FB5CFC-B709-4022-84CF-EB7A0C06E2B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23892577-DE92-407D-93F8-0C8184C8BD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A9FE8E23-745A-4F96-B7E5-EC4C746CA2C8}"/>
              </a:ext>
            </a:extLst>
          </p:cNvPr>
          <p:cNvSpPr>
            <a:spLocks noGrp="1" noChangeArrowheads="1"/>
          </p:cNvSpPr>
          <p:nvPr>
            <p:ph type="sldNum" sz="quarter" idx="12"/>
          </p:nvPr>
        </p:nvSpPr>
        <p:spPr>
          <a:ln/>
        </p:spPr>
        <p:txBody>
          <a:bodyPr/>
          <a:lstStyle>
            <a:lvl1pPr>
              <a:defRPr/>
            </a:lvl1pPr>
          </a:lstStyle>
          <a:p>
            <a:pPr>
              <a:defRPr/>
            </a:pPr>
            <a:fld id="{DCA47D1E-55D1-4420-A448-575D8D619A24}" type="slidenum">
              <a:rPr lang="en-US" altLang="en-US"/>
              <a:pPr>
                <a:defRPr/>
              </a:pPr>
              <a:t>‹#›</a:t>
            </a:fld>
            <a:endParaRPr lang="en-US" altLang="en-US"/>
          </a:p>
        </p:txBody>
      </p:sp>
    </p:spTree>
    <p:extLst>
      <p:ext uri="{BB962C8B-B14F-4D97-AF65-F5344CB8AC3E}">
        <p14:creationId xmlns:p14="http://schemas.microsoft.com/office/powerpoint/2010/main" val="298698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EE6434C6-C518-4BA6-91AD-7675185B42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435775D5-60D9-48B0-A413-8D23808D47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D026953C-3DF9-4064-8575-39EC53934D9F}"/>
              </a:ext>
            </a:extLst>
          </p:cNvPr>
          <p:cNvSpPr>
            <a:spLocks noGrp="1" noChangeArrowheads="1"/>
          </p:cNvSpPr>
          <p:nvPr>
            <p:ph type="sldNum" sz="quarter" idx="12"/>
          </p:nvPr>
        </p:nvSpPr>
        <p:spPr>
          <a:ln/>
        </p:spPr>
        <p:txBody>
          <a:bodyPr/>
          <a:lstStyle>
            <a:lvl1pPr>
              <a:defRPr/>
            </a:lvl1pPr>
          </a:lstStyle>
          <a:p>
            <a:pPr>
              <a:defRPr/>
            </a:pPr>
            <a:fld id="{B459CBEA-9F7F-40FE-9309-067296A5E1C3}" type="slidenum">
              <a:rPr lang="en-US" altLang="en-US"/>
              <a:pPr>
                <a:defRPr/>
              </a:pPr>
              <a:t>‹#›</a:t>
            </a:fld>
            <a:endParaRPr lang="en-US" altLang="en-US"/>
          </a:p>
        </p:txBody>
      </p:sp>
    </p:spTree>
    <p:extLst>
      <p:ext uri="{BB962C8B-B14F-4D97-AF65-F5344CB8AC3E}">
        <p14:creationId xmlns:p14="http://schemas.microsoft.com/office/powerpoint/2010/main" val="142219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0D0179A6-8826-4071-A03C-ED19B32152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F11D2EB7-8301-47ED-B3C7-509E70D0E7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8A0A6BB-2066-453B-9B7C-5B8EFA230AF9}"/>
              </a:ext>
            </a:extLst>
          </p:cNvPr>
          <p:cNvSpPr>
            <a:spLocks noGrp="1" noChangeArrowheads="1"/>
          </p:cNvSpPr>
          <p:nvPr>
            <p:ph type="sldNum" sz="quarter" idx="12"/>
          </p:nvPr>
        </p:nvSpPr>
        <p:spPr>
          <a:ln/>
        </p:spPr>
        <p:txBody>
          <a:bodyPr/>
          <a:lstStyle>
            <a:lvl1pPr>
              <a:defRPr/>
            </a:lvl1pPr>
          </a:lstStyle>
          <a:p>
            <a:pPr>
              <a:defRPr/>
            </a:pPr>
            <a:fld id="{D5500220-036B-43F4-9168-FCA422AB9D83}" type="slidenum">
              <a:rPr lang="en-US" altLang="en-US"/>
              <a:pPr>
                <a:defRPr/>
              </a:pPr>
              <a:t>‹#›</a:t>
            </a:fld>
            <a:endParaRPr lang="en-US" altLang="en-US"/>
          </a:p>
        </p:txBody>
      </p:sp>
    </p:spTree>
    <p:extLst>
      <p:ext uri="{BB962C8B-B14F-4D97-AF65-F5344CB8AC3E}">
        <p14:creationId xmlns:p14="http://schemas.microsoft.com/office/powerpoint/2010/main" val="52589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D642C98-3BA5-4B20-8601-016BE4B00ED8}"/>
              </a:ext>
            </a:extLst>
          </p:cNvPr>
          <p:cNvGrpSpPr>
            <a:grpSpLocks/>
          </p:cNvGrpSpPr>
          <p:nvPr/>
        </p:nvGrpSpPr>
        <p:grpSpPr bwMode="auto">
          <a:xfrm>
            <a:off x="0" y="0"/>
            <a:ext cx="7620000" cy="6858000"/>
            <a:chOff x="0" y="0"/>
            <a:chExt cx="4800" cy="4320"/>
          </a:xfrm>
        </p:grpSpPr>
        <p:grpSp>
          <p:nvGrpSpPr>
            <p:cNvPr id="1032" name="Group 3">
              <a:extLst>
                <a:ext uri="{FF2B5EF4-FFF2-40B4-BE49-F238E27FC236}">
                  <a16:creationId xmlns:a16="http://schemas.microsoft.com/office/drawing/2014/main" id="{C9025B79-8CF8-45B2-941F-68847042CC74}"/>
                </a:ext>
              </a:extLst>
            </p:cNvPr>
            <p:cNvGrpSpPr>
              <a:grpSpLocks/>
            </p:cNvGrpSpPr>
            <p:nvPr userDrawn="1"/>
          </p:nvGrpSpPr>
          <p:grpSpPr bwMode="auto">
            <a:xfrm>
              <a:off x="0" y="0"/>
              <a:ext cx="2016" cy="4320"/>
              <a:chOff x="0" y="0"/>
              <a:chExt cx="2016" cy="4320"/>
            </a:xfrm>
          </p:grpSpPr>
          <p:sp>
            <p:nvSpPr>
              <p:cNvPr id="1036" name="Rectangle 4">
                <a:extLst>
                  <a:ext uri="{FF2B5EF4-FFF2-40B4-BE49-F238E27FC236}">
                    <a16:creationId xmlns:a16="http://schemas.microsoft.com/office/drawing/2014/main" id="{7AC5F4C0-1FF4-4DF7-A689-A27C7E1A3BE6}"/>
                  </a:ext>
                </a:extLst>
              </p:cNvPr>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7" name="Freeform 5">
                <a:extLst>
                  <a:ext uri="{FF2B5EF4-FFF2-40B4-BE49-F238E27FC236}">
                    <a16:creationId xmlns:a16="http://schemas.microsoft.com/office/drawing/2014/main" id="{F35756C1-F91C-4B77-9431-8915AE3A028F}"/>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IN"/>
              </a:p>
            </p:txBody>
          </p:sp>
        </p:grpSp>
        <p:grpSp>
          <p:nvGrpSpPr>
            <p:cNvPr id="1033" name="Group 6">
              <a:extLst>
                <a:ext uri="{FF2B5EF4-FFF2-40B4-BE49-F238E27FC236}">
                  <a16:creationId xmlns:a16="http://schemas.microsoft.com/office/drawing/2014/main" id="{27748A31-14E2-4436-B741-E125F42A3B15}"/>
                </a:ext>
              </a:extLst>
            </p:cNvPr>
            <p:cNvGrpSpPr>
              <a:grpSpLocks/>
            </p:cNvGrpSpPr>
            <p:nvPr/>
          </p:nvGrpSpPr>
          <p:grpSpPr bwMode="auto">
            <a:xfrm>
              <a:off x="144" y="1248"/>
              <a:ext cx="4656" cy="201"/>
              <a:chOff x="144" y="1248"/>
              <a:chExt cx="4656" cy="201"/>
            </a:xfrm>
          </p:grpSpPr>
          <p:sp>
            <p:nvSpPr>
              <p:cNvPr id="1034" name="AutoShape 7">
                <a:extLst>
                  <a:ext uri="{FF2B5EF4-FFF2-40B4-BE49-F238E27FC236}">
                    <a16:creationId xmlns:a16="http://schemas.microsoft.com/office/drawing/2014/main" id="{006A2B1D-5C64-4C06-8A81-E32C1FFB73C9}"/>
                  </a:ext>
                </a:extLst>
              </p:cNvPr>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5" name="AutoShape 8">
                <a:extLst>
                  <a:ext uri="{FF2B5EF4-FFF2-40B4-BE49-F238E27FC236}">
                    <a16:creationId xmlns:a16="http://schemas.microsoft.com/office/drawing/2014/main" id="{115A045A-EC8F-4E2C-B99B-75353688647B}"/>
                  </a:ext>
                </a:extLst>
              </p:cNvPr>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sp>
        <p:nvSpPr>
          <p:cNvPr id="1027" name="AutoShape 9">
            <a:extLst>
              <a:ext uri="{FF2B5EF4-FFF2-40B4-BE49-F238E27FC236}">
                <a16:creationId xmlns:a16="http://schemas.microsoft.com/office/drawing/2014/main" id="{1099BB3A-CDAB-4419-8800-6C605F512671}"/>
              </a:ext>
            </a:extLst>
          </p:cNvPr>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9AD79B30-F9AB-4C33-A4B6-80746399470A}"/>
              </a:ext>
            </a:extLst>
          </p:cNvPr>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203" name="Rectangle 11">
            <a:extLst>
              <a:ext uri="{FF2B5EF4-FFF2-40B4-BE49-F238E27FC236}">
                <a16:creationId xmlns:a16="http://schemas.microsoft.com/office/drawing/2014/main" id="{E9CAAFB0-6122-41B8-9720-4AFC59ABF635}"/>
              </a:ext>
            </a:extLst>
          </p:cNvPr>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a:p>
        </p:txBody>
      </p:sp>
      <p:sp>
        <p:nvSpPr>
          <p:cNvPr id="8204" name="Rectangle 12">
            <a:extLst>
              <a:ext uri="{FF2B5EF4-FFF2-40B4-BE49-F238E27FC236}">
                <a16:creationId xmlns:a16="http://schemas.microsoft.com/office/drawing/2014/main" id="{BB4AF37F-6E0D-4C75-BB6D-895202999EA3}"/>
              </a:ext>
            </a:extLst>
          </p:cNvPr>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8205" name="Rectangle 13">
            <a:extLst>
              <a:ext uri="{FF2B5EF4-FFF2-40B4-BE49-F238E27FC236}">
                <a16:creationId xmlns:a16="http://schemas.microsoft.com/office/drawing/2014/main" id="{E31EE245-D8E7-4257-AD24-0B79775AB63B}"/>
              </a:ext>
            </a:extLst>
          </p:cNvPr>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56273077-D485-4EC0-95AB-5B534DBFC1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a:extLst>
              <a:ext uri="{FF2B5EF4-FFF2-40B4-BE49-F238E27FC236}">
                <a16:creationId xmlns:a16="http://schemas.microsoft.com/office/drawing/2014/main" id="{7FFBF3BE-F4E2-46A8-9FBF-BF0C6FAFEC18}"/>
              </a:ext>
            </a:extLst>
          </p:cNvPr>
          <p:cNvSpPr>
            <a:spLocks noGrp="1" noChangeArrowheads="1"/>
          </p:cNvSpPr>
          <p:nvPr>
            <p:ph type="title"/>
          </p:nvPr>
        </p:nvSpPr>
        <p:spPr/>
        <p:txBody>
          <a:bodyPr/>
          <a:lstStyle/>
          <a:p>
            <a:pPr eaLnBrk="1" hangingPunct="1"/>
            <a:r>
              <a:rPr lang="en-US" altLang="en-US"/>
              <a:t>Chapter No 1.   INTERVIEWS </a:t>
            </a:r>
          </a:p>
        </p:txBody>
      </p:sp>
      <p:sp>
        <p:nvSpPr>
          <p:cNvPr id="4099" name="Rectangle 5">
            <a:extLst>
              <a:ext uri="{FF2B5EF4-FFF2-40B4-BE49-F238E27FC236}">
                <a16:creationId xmlns:a16="http://schemas.microsoft.com/office/drawing/2014/main" id="{A888A1CE-3E75-4BE5-BF12-5DC54F071A34}"/>
              </a:ext>
            </a:extLst>
          </p:cNvPr>
          <p:cNvSpPr>
            <a:spLocks noGrp="1" noChangeArrowheads="1"/>
          </p:cNvSpPr>
          <p:nvPr>
            <p:ph type="body" idx="1"/>
          </p:nvPr>
        </p:nvSpPr>
        <p:spPr/>
        <p:txBody>
          <a:bodyPr/>
          <a:lstStyle/>
          <a:p>
            <a:pPr eaLnBrk="1" hangingPunct="1"/>
            <a:endParaRPr lang="en-US" altLang="en-US"/>
          </a:p>
        </p:txBody>
      </p:sp>
      <p:sp>
        <p:nvSpPr>
          <p:cNvPr id="4100" name="Footer Placeholder 1">
            <a:extLst>
              <a:ext uri="{FF2B5EF4-FFF2-40B4-BE49-F238E27FC236}">
                <a16:creationId xmlns:a16="http://schemas.microsoft.com/office/drawing/2014/main" id="{5F687D02-0F4E-4434-AA5E-10AC5A127592}"/>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US" altLang="en-US" sz="1400"/>
              <a:t>Mrs.Pranita Kamath, SKM's J.M.Patel college,Goregaon[w]</a:t>
            </a:r>
          </a:p>
        </p:txBody>
      </p:sp>
      <p:sp>
        <p:nvSpPr>
          <p:cNvPr id="4101" name="Slide Number Placeholder 2">
            <a:extLst>
              <a:ext uri="{FF2B5EF4-FFF2-40B4-BE49-F238E27FC236}">
                <a16:creationId xmlns:a16="http://schemas.microsoft.com/office/drawing/2014/main" id="{2EA427B2-2392-47A5-8F45-CAD9B3514E4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7F2541E6-E6CA-4F69-BFBC-5DCECF6F2022}" type="slidenum">
              <a:rPr lang="en-US" altLang="en-US" sz="2600" smtClean="0">
                <a:solidFill>
                  <a:schemeClr val="bg1"/>
                </a:solidFill>
              </a:rPr>
              <a:pPr>
                <a:spcBef>
                  <a:spcPct val="0"/>
                </a:spcBef>
                <a:buClrTx/>
                <a:buSzTx/>
                <a:buFontTx/>
                <a:buNone/>
              </a:pPr>
              <a:t>1</a:t>
            </a:fld>
            <a:endParaRPr lang="en-US" altLang="en-US" sz="260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a:extLst>
              <a:ext uri="{FF2B5EF4-FFF2-40B4-BE49-F238E27FC236}">
                <a16:creationId xmlns:a16="http://schemas.microsoft.com/office/drawing/2014/main" id="{4F8518EB-99C0-4F48-B9D6-1D3ADB876B49}"/>
              </a:ext>
            </a:extLst>
          </p:cNvPr>
          <p:cNvSpPr>
            <a:spLocks noGrp="1" noChangeArrowheads="1"/>
          </p:cNvSpPr>
          <p:nvPr>
            <p:ph type="title"/>
          </p:nvPr>
        </p:nvSpPr>
        <p:spPr/>
        <p:txBody>
          <a:bodyPr/>
          <a:lstStyle/>
          <a:p>
            <a:pPr eaLnBrk="1" hangingPunct="1"/>
            <a:r>
              <a:rPr lang="en-US" altLang="en-US"/>
              <a:t>Revise your subject knowledge</a:t>
            </a:r>
          </a:p>
        </p:txBody>
      </p:sp>
      <p:sp>
        <p:nvSpPr>
          <p:cNvPr id="13315" name="Rectangle 3">
            <a:extLst>
              <a:ext uri="{FF2B5EF4-FFF2-40B4-BE49-F238E27FC236}">
                <a16:creationId xmlns:a16="http://schemas.microsoft.com/office/drawing/2014/main" id="{60B37993-B53C-41CF-88E3-C0FEED9C7A09}"/>
              </a:ext>
            </a:extLst>
          </p:cNvPr>
          <p:cNvSpPr>
            <a:spLocks noGrp="1" noChangeArrowheads="1"/>
          </p:cNvSpPr>
          <p:nvPr>
            <p:ph type="body" idx="1"/>
          </p:nvPr>
        </p:nvSpPr>
        <p:spPr/>
        <p:txBody>
          <a:bodyPr/>
          <a:lstStyle/>
          <a:p>
            <a:pPr eaLnBrk="1" hangingPunct="1"/>
            <a:r>
              <a:rPr lang="en-US" altLang="en-US"/>
              <a:t>Important to revise the core area of your specialization</a:t>
            </a:r>
          </a:p>
          <a:p>
            <a:pPr eaLnBrk="1" hangingPunct="1"/>
            <a:r>
              <a:rPr lang="en-US" altLang="en-US"/>
              <a:t>Read up on the latest developments</a:t>
            </a:r>
          </a:p>
          <a:p>
            <a:pPr eaLnBrk="1" hangingPunct="1"/>
            <a:r>
              <a:rPr lang="en-US" altLang="en-US"/>
              <a:t>Brush up your general awareness</a:t>
            </a:r>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D3618F20-FA68-4952-91D6-1662B2AB73D5}"/>
              </a:ext>
            </a:extLst>
          </p:cNvPr>
          <p:cNvSpPr>
            <a:spLocks noGrp="1" noChangeArrowheads="1"/>
          </p:cNvSpPr>
          <p:nvPr>
            <p:ph type="title"/>
          </p:nvPr>
        </p:nvSpPr>
        <p:spPr/>
        <p:txBody>
          <a:bodyPr/>
          <a:lstStyle/>
          <a:p>
            <a:pPr eaLnBrk="1" hangingPunct="1"/>
            <a:r>
              <a:rPr lang="en-US" altLang="en-US"/>
              <a:t>Develop the Interview file[Each candidate should prepare a file]</a:t>
            </a:r>
          </a:p>
        </p:txBody>
      </p:sp>
      <p:sp>
        <p:nvSpPr>
          <p:cNvPr id="14339" name="Rectangle 3">
            <a:extLst>
              <a:ext uri="{FF2B5EF4-FFF2-40B4-BE49-F238E27FC236}">
                <a16:creationId xmlns:a16="http://schemas.microsoft.com/office/drawing/2014/main" id="{B94F2636-18AD-46A3-AF24-D6F8CD9C94D6}"/>
              </a:ext>
            </a:extLst>
          </p:cNvPr>
          <p:cNvSpPr>
            <a:spLocks noGrp="1" noChangeArrowheads="1"/>
          </p:cNvSpPr>
          <p:nvPr>
            <p:ph type="body" idx="1"/>
          </p:nvPr>
        </p:nvSpPr>
        <p:spPr/>
        <p:txBody>
          <a:bodyPr/>
          <a:lstStyle/>
          <a:p>
            <a:pPr eaLnBrk="1" hangingPunct="1"/>
            <a:r>
              <a:rPr lang="en-US" altLang="en-US"/>
              <a:t>Interview Letter</a:t>
            </a:r>
          </a:p>
          <a:p>
            <a:pPr eaLnBrk="1" hangingPunct="1"/>
            <a:r>
              <a:rPr lang="en-US" altLang="en-US"/>
              <a:t>Original degres,certificates</a:t>
            </a:r>
          </a:p>
          <a:p>
            <a:pPr eaLnBrk="1" hangingPunct="1"/>
            <a:r>
              <a:rPr lang="en-US" altLang="en-US"/>
              <a:t>Experience certificate</a:t>
            </a:r>
          </a:p>
          <a:p>
            <a:pPr eaLnBrk="1" hangingPunct="1"/>
            <a:r>
              <a:rPr lang="en-US" altLang="en-US"/>
              <a:t>References and testimonial</a:t>
            </a:r>
          </a:p>
          <a:p>
            <a:pPr eaLnBrk="1" hangingPunct="1"/>
            <a:r>
              <a:rPr lang="en-US" altLang="en-US"/>
              <a:t>Certificates of merit</a:t>
            </a:r>
          </a:p>
          <a:p>
            <a:pPr eaLnBrk="1" hangingPunct="1"/>
            <a:r>
              <a:rPr lang="en-US" altLang="en-US"/>
              <a:t>Resume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extLst>
              <a:ext uri="{FF2B5EF4-FFF2-40B4-BE49-F238E27FC236}">
                <a16:creationId xmlns:a16="http://schemas.microsoft.com/office/drawing/2014/main" id="{FE401FDC-1510-4D04-9E02-CB83B9A77876}"/>
              </a:ext>
            </a:extLst>
          </p:cNvPr>
          <p:cNvSpPr>
            <a:spLocks noGrp="1" noChangeArrowheads="1"/>
          </p:cNvSpPr>
          <p:nvPr>
            <p:ph type="title"/>
          </p:nvPr>
        </p:nvSpPr>
        <p:spPr/>
        <p:txBody>
          <a:bodyPr/>
          <a:lstStyle/>
          <a:p>
            <a:pPr eaLnBrk="1" hangingPunct="1"/>
            <a:r>
              <a:rPr lang="en-US" altLang="en-US"/>
              <a:t>Interview Questions[Types]</a:t>
            </a:r>
          </a:p>
        </p:txBody>
      </p:sp>
      <p:sp>
        <p:nvSpPr>
          <p:cNvPr id="15363" name="Rectangle 3">
            <a:extLst>
              <a:ext uri="{FF2B5EF4-FFF2-40B4-BE49-F238E27FC236}">
                <a16:creationId xmlns:a16="http://schemas.microsoft.com/office/drawing/2014/main" id="{9875B90F-C355-4200-B078-80E5ED2F7734}"/>
              </a:ext>
            </a:extLst>
          </p:cNvPr>
          <p:cNvSpPr>
            <a:spLocks noGrp="1" noChangeArrowheads="1"/>
          </p:cNvSpPr>
          <p:nvPr>
            <p:ph type="body" idx="1"/>
          </p:nvPr>
        </p:nvSpPr>
        <p:spPr/>
        <p:txBody>
          <a:bodyPr/>
          <a:lstStyle/>
          <a:p>
            <a:pPr eaLnBrk="1" hangingPunct="1">
              <a:lnSpc>
                <a:spcPct val="90000"/>
              </a:lnSpc>
            </a:pPr>
            <a:r>
              <a:rPr lang="en-US" altLang="en-US"/>
              <a:t>Open Questions(broadens scope of response)</a:t>
            </a:r>
          </a:p>
          <a:p>
            <a:pPr eaLnBrk="1" hangingPunct="1">
              <a:lnSpc>
                <a:spcPct val="90000"/>
              </a:lnSpc>
            </a:pPr>
            <a:r>
              <a:rPr lang="en-US" altLang="en-US"/>
              <a:t>Closed Questions(limited scope)</a:t>
            </a:r>
          </a:p>
          <a:p>
            <a:pPr eaLnBrk="1" hangingPunct="1">
              <a:lnSpc>
                <a:spcPct val="90000"/>
              </a:lnSpc>
            </a:pPr>
            <a:r>
              <a:rPr lang="en-US" altLang="en-US"/>
              <a:t>Probing Questions(In greater depth)</a:t>
            </a:r>
          </a:p>
          <a:p>
            <a:pPr eaLnBrk="1" hangingPunct="1">
              <a:lnSpc>
                <a:spcPct val="90000"/>
              </a:lnSpc>
            </a:pPr>
            <a:r>
              <a:rPr lang="en-US" altLang="en-US"/>
              <a:t>Reflective Questions(to confirm)</a:t>
            </a:r>
          </a:p>
          <a:p>
            <a:pPr eaLnBrk="1" hangingPunct="1">
              <a:lnSpc>
                <a:spcPct val="90000"/>
              </a:lnSpc>
            </a:pPr>
            <a:r>
              <a:rPr lang="en-US" altLang="en-US"/>
              <a:t>Loaded Questions(sensitive subject)</a:t>
            </a:r>
          </a:p>
          <a:p>
            <a:pPr eaLnBrk="1" hangingPunct="1">
              <a:lnSpc>
                <a:spcPct val="90000"/>
              </a:lnSpc>
            </a:pPr>
            <a:r>
              <a:rPr lang="en-US" altLang="en-US"/>
              <a:t>Hypothetical(a hypothetical situation)</a:t>
            </a:r>
          </a:p>
          <a:p>
            <a:pPr eaLnBrk="1" hangingPunct="1">
              <a:lnSpc>
                <a:spcPct val="90000"/>
              </a:lnSpc>
            </a:pPr>
            <a:r>
              <a:rPr lang="en-US" altLang="en-US"/>
              <a:t>Leading(to obtain a desired response)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F2963001-3733-46C5-A439-C7F65880C1C5}"/>
              </a:ext>
            </a:extLst>
          </p:cNvPr>
          <p:cNvSpPr>
            <a:spLocks noGrp="1" noChangeArrowheads="1"/>
          </p:cNvSpPr>
          <p:nvPr>
            <p:ph type="title"/>
          </p:nvPr>
        </p:nvSpPr>
        <p:spPr/>
        <p:txBody>
          <a:bodyPr/>
          <a:lstStyle/>
          <a:p>
            <a:pPr eaLnBrk="1" hangingPunct="1"/>
            <a:r>
              <a:rPr lang="en-US" altLang="en-US"/>
              <a:t>Sample Interview questions</a:t>
            </a:r>
          </a:p>
        </p:txBody>
      </p:sp>
      <p:sp>
        <p:nvSpPr>
          <p:cNvPr id="16387" name="Rectangle 3">
            <a:extLst>
              <a:ext uri="{FF2B5EF4-FFF2-40B4-BE49-F238E27FC236}">
                <a16:creationId xmlns:a16="http://schemas.microsoft.com/office/drawing/2014/main" id="{8F7E4380-3759-44E0-B4B3-5DDD5B769184}"/>
              </a:ext>
            </a:extLst>
          </p:cNvPr>
          <p:cNvSpPr>
            <a:spLocks noGrp="1" noChangeArrowheads="1"/>
          </p:cNvSpPr>
          <p:nvPr>
            <p:ph type="body" idx="1"/>
          </p:nvPr>
        </p:nvSpPr>
        <p:spPr/>
        <p:txBody>
          <a:bodyPr/>
          <a:lstStyle/>
          <a:p>
            <a:pPr eaLnBrk="1" hangingPunct="1"/>
            <a:r>
              <a:rPr lang="en-US" altLang="en-US"/>
              <a:t>Tell us something about yourself</a:t>
            </a:r>
          </a:p>
          <a:p>
            <a:pPr eaLnBrk="1" hangingPunct="1"/>
            <a:r>
              <a:rPr lang="en-US" altLang="en-US"/>
              <a:t>What are your career objectives?/position/short term and long term goals</a:t>
            </a:r>
          </a:p>
          <a:p>
            <a:pPr eaLnBrk="1" hangingPunct="1"/>
            <a:r>
              <a:rPr lang="en-US" altLang="en-US"/>
              <a:t>Tell us about your interests</a:t>
            </a:r>
          </a:p>
          <a:p>
            <a:pPr eaLnBrk="1" hangingPunct="1"/>
            <a:r>
              <a:rPr lang="en-US" altLang="en-US"/>
              <a:t>How are you fit for this position?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0716AD70-7246-4960-95A9-F95E899CF81B}"/>
              </a:ext>
            </a:extLst>
          </p:cNvPr>
          <p:cNvSpPr>
            <a:spLocks noGrp="1" noChangeArrowheads="1"/>
          </p:cNvSpPr>
          <p:nvPr>
            <p:ph type="title"/>
          </p:nvPr>
        </p:nvSpPr>
        <p:spPr/>
        <p:txBody>
          <a:bodyPr/>
          <a:lstStyle/>
          <a:p>
            <a:pPr eaLnBrk="1" hangingPunct="1"/>
            <a:r>
              <a:rPr lang="en-US" altLang="en-US"/>
              <a:t>Cont’d</a:t>
            </a:r>
          </a:p>
        </p:txBody>
      </p:sp>
      <p:sp>
        <p:nvSpPr>
          <p:cNvPr id="17411" name="Rectangle 3">
            <a:extLst>
              <a:ext uri="{FF2B5EF4-FFF2-40B4-BE49-F238E27FC236}">
                <a16:creationId xmlns:a16="http://schemas.microsoft.com/office/drawing/2014/main" id="{9AA8ACDC-24E2-4D78-BA75-E9DE65F6D3D2}"/>
              </a:ext>
            </a:extLst>
          </p:cNvPr>
          <p:cNvSpPr>
            <a:spLocks noGrp="1" noChangeArrowheads="1"/>
          </p:cNvSpPr>
          <p:nvPr>
            <p:ph type="body" idx="1"/>
          </p:nvPr>
        </p:nvSpPr>
        <p:spPr/>
        <p:txBody>
          <a:bodyPr/>
          <a:lstStyle/>
          <a:p>
            <a:pPr eaLnBrk="1" hangingPunct="1"/>
            <a:r>
              <a:rPr lang="en-US" altLang="en-US"/>
              <a:t>Why do you want to join our company?</a:t>
            </a:r>
          </a:p>
          <a:p>
            <a:pPr eaLnBrk="1" hangingPunct="1"/>
            <a:r>
              <a:rPr lang="en-US" altLang="en-US"/>
              <a:t>What is your earlier work experience?</a:t>
            </a:r>
          </a:p>
          <a:p>
            <a:pPr eaLnBrk="1" hangingPunct="1"/>
            <a:r>
              <a:rPr lang="en-US" altLang="en-US"/>
              <a:t>Tell us about your academic acheivements.</a:t>
            </a:r>
          </a:p>
          <a:p>
            <a:pPr eaLnBrk="1" hangingPunct="1"/>
            <a:r>
              <a:rPr lang="en-US" altLang="en-US"/>
              <a:t>Where do you see yourself in five years?</a:t>
            </a:r>
          </a:p>
          <a:p>
            <a:pPr eaLnBrk="1" hangingPunct="1"/>
            <a:r>
              <a:rPr lang="en-US" altLang="en-US"/>
              <a:t>What interests you most about this position/</a:t>
            </a:r>
          </a:p>
          <a:p>
            <a:pPr eaLnBrk="1" hangingPunct="1"/>
            <a:endParaRPr lang="en-US" altLang="en-US"/>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5F6A3F1-5939-4036-8593-9724F85B4E63}"/>
              </a:ext>
            </a:extLst>
          </p:cNvPr>
          <p:cNvSpPr>
            <a:spLocks noGrp="1" noChangeArrowheads="1"/>
          </p:cNvSpPr>
          <p:nvPr>
            <p:ph type="title"/>
          </p:nvPr>
        </p:nvSpPr>
        <p:spPr/>
        <p:txBody>
          <a:bodyPr/>
          <a:lstStyle/>
          <a:p>
            <a:pPr eaLnBrk="1" hangingPunct="1"/>
            <a:endParaRPr lang="en-US" altLang="en-US"/>
          </a:p>
        </p:txBody>
      </p:sp>
      <p:sp>
        <p:nvSpPr>
          <p:cNvPr id="18435" name="Rectangle 3">
            <a:extLst>
              <a:ext uri="{FF2B5EF4-FFF2-40B4-BE49-F238E27FC236}">
                <a16:creationId xmlns:a16="http://schemas.microsoft.com/office/drawing/2014/main" id="{9BC38681-6BDB-4284-B330-B3D595E5714D}"/>
              </a:ext>
            </a:extLst>
          </p:cNvPr>
          <p:cNvSpPr>
            <a:spLocks noGrp="1" noChangeArrowheads="1"/>
          </p:cNvSpPr>
          <p:nvPr>
            <p:ph type="body" idx="1"/>
          </p:nvPr>
        </p:nvSpPr>
        <p:spPr/>
        <p:txBody>
          <a:bodyPr/>
          <a:lstStyle/>
          <a:p>
            <a:pPr eaLnBrk="1" hangingPunct="1"/>
            <a:r>
              <a:rPr lang="en-US" altLang="en-US"/>
              <a:t>What are your duties at your present position?</a:t>
            </a:r>
          </a:p>
          <a:p>
            <a:pPr eaLnBrk="1" hangingPunct="1"/>
            <a:r>
              <a:rPr lang="en-US" altLang="en-US"/>
              <a:t>What are your strengths?</a:t>
            </a:r>
          </a:p>
          <a:p>
            <a:pPr eaLnBrk="1" hangingPunct="1"/>
            <a:r>
              <a:rPr lang="en-US" altLang="en-US"/>
              <a:t>What is your weakness?</a:t>
            </a:r>
          </a:p>
          <a:p>
            <a:pPr eaLnBrk="1" hangingPunct="1"/>
            <a:r>
              <a:rPr lang="en-US" altLang="en-US"/>
              <a:t>How do you rate yourself on a scale from 1 to 10?</a:t>
            </a:r>
          </a:p>
          <a:p>
            <a:pPr eaLnBrk="1" hangingPunct="1"/>
            <a:r>
              <a:rPr lang="en-US" altLang="en-US"/>
              <a:t>Are you a leader or a follower?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5A3EFAE-2A59-4449-AD63-85C05B616F9F}"/>
              </a:ext>
            </a:extLst>
          </p:cNvPr>
          <p:cNvSpPr>
            <a:spLocks noGrp="1" noChangeArrowheads="1"/>
          </p:cNvSpPr>
          <p:nvPr>
            <p:ph type="title"/>
          </p:nvPr>
        </p:nvSpPr>
        <p:spPr/>
        <p:txBody>
          <a:bodyPr/>
          <a:lstStyle/>
          <a:p>
            <a:pPr eaLnBrk="1" hangingPunct="1"/>
            <a:endParaRPr lang="en-US" altLang="en-US"/>
          </a:p>
        </p:txBody>
      </p:sp>
      <p:sp>
        <p:nvSpPr>
          <p:cNvPr id="19459" name="Rectangle 3">
            <a:extLst>
              <a:ext uri="{FF2B5EF4-FFF2-40B4-BE49-F238E27FC236}">
                <a16:creationId xmlns:a16="http://schemas.microsoft.com/office/drawing/2014/main" id="{5D836854-3E87-4BB6-83D9-2240A3951C9F}"/>
              </a:ext>
            </a:extLst>
          </p:cNvPr>
          <p:cNvSpPr>
            <a:spLocks noGrp="1" noChangeArrowheads="1"/>
          </p:cNvSpPr>
          <p:nvPr>
            <p:ph type="body" idx="1"/>
          </p:nvPr>
        </p:nvSpPr>
        <p:spPr/>
        <p:txBody>
          <a:bodyPr/>
          <a:lstStyle/>
          <a:p>
            <a:pPr eaLnBrk="1" hangingPunct="1"/>
            <a:r>
              <a:rPr lang="en-US" altLang="en-US"/>
              <a:t>Will you accept a lower position for the time being?</a:t>
            </a:r>
          </a:p>
          <a:p>
            <a:pPr eaLnBrk="1" hangingPunct="1"/>
            <a:r>
              <a:rPr lang="en-US" altLang="en-US"/>
              <a:t>How long will you take to join 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22EE187-5ABE-4B6E-9B30-DC1620FE3AF6}"/>
              </a:ext>
            </a:extLst>
          </p:cNvPr>
          <p:cNvSpPr>
            <a:spLocks noGrp="1" noChangeArrowheads="1"/>
          </p:cNvSpPr>
          <p:nvPr>
            <p:ph type="title"/>
          </p:nvPr>
        </p:nvSpPr>
        <p:spPr/>
        <p:txBody>
          <a:bodyPr/>
          <a:lstStyle/>
          <a:p>
            <a:endParaRPr lang="en-US" altLang="en-US"/>
          </a:p>
        </p:txBody>
      </p:sp>
      <p:sp>
        <p:nvSpPr>
          <p:cNvPr id="20483" name="Content Placeholder 2">
            <a:extLst>
              <a:ext uri="{FF2B5EF4-FFF2-40B4-BE49-F238E27FC236}">
                <a16:creationId xmlns:a16="http://schemas.microsoft.com/office/drawing/2014/main" id="{2F97C6BC-90ED-408A-8F29-4A25C0206DB6}"/>
              </a:ext>
            </a:extLst>
          </p:cNvPr>
          <p:cNvSpPr>
            <a:spLocks noGrp="1" noChangeArrowheads="1"/>
          </p:cNvSpPr>
          <p:nvPr>
            <p:ph idx="1"/>
          </p:nvPr>
        </p:nvSpPr>
        <p:spPr/>
        <p:txBody>
          <a:bodyPr/>
          <a:lstStyle/>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1EDE65E-255E-4DE1-BB1F-9FED1FDCA0D4}"/>
              </a:ext>
            </a:extLst>
          </p:cNvPr>
          <p:cNvSpPr>
            <a:spLocks noGrp="1" noChangeArrowheads="1"/>
          </p:cNvSpPr>
          <p:nvPr>
            <p:ph type="title"/>
          </p:nvPr>
        </p:nvSpPr>
        <p:spPr/>
        <p:txBody>
          <a:bodyPr/>
          <a:lstStyle/>
          <a:p>
            <a:r>
              <a:rPr lang="en-US" altLang="en-US"/>
              <a:t>Preparations required for Job Selection Interview</a:t>
            </a:r>
          </a:p>
        </p:txBody>
      </p:sp>
      <p:sp>
        <p:nvSpPr>
          <p:cNvPr id="21507" name="Content Placeholder 2">
            <a:extLst>
              <a:ext uri="{FF2B5EF4-FFF2-40B4-BE49-F238E27FC236}">
                <a16:creationId xmlns:a16="http://schemas.microsoft.com/office/drawing/2014/main" id="{61ED2E3B-AB71-4994-943C-8BD8349D7845}"/>
              </a:ext>
            </a:extLst>
          </p:cNvPr>
          <p:cNvSpPr>
            <a:spLocks noGrp="1" noChangeArrowheads="1"/>
          </p:cNvSpPr>
          <p:nvPr>
            <p:ph idx="1"/>
          </p:nvPr>
        </p:nvSpPr>
        <p:spPr/>
        <p:txBody>
          <a:bodyPr/>
          <a:lstStyle/>
          <a:p>
            <a:r>
              <a:rPr lang="en-US" altLang="en-US"/>
              <a:t>Physical Preparation</a:t>
            </a:r>
          </a:p>
          <a:p>
            <a:r>
              <a:rPr lang="en-US" altLang="en-US"/>
              <a:t>Mental Preparation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050F3E-2651-4002-B793-FE41AC9EA238}"/>
              </a:ext>
            </a:extLst>
          </p:cNvPr>
          <p:cNvSpPr>
            <a:spLocks noGrp="1" noChangeArrowheads="1"/>
          </p:cNvSpPr>
          <p:nvPr>
            <p:ph type="title"/>
          </p:nvPr>
        </p:nvSpPr>
        <p:spPr/>
        <p:txBody>
          <a:bodyPr/>
          <a:lstStyle/>
          <a:p>
            <a:r>
              <a:rPr lang="en-US" altLang="en-US"/>
              <a:t>Types of Interview[Remaining Types]</a:t>
            </a:r>
          </a:p>
        </p:txBody>
      </p:sp>
      <p:sp>
        <p:nvSpPr>
          <p:cNvPr id="22531" name="Content Placeholder 2">
            <a:extLst>
              <a:ext uri="{FF2B5EF4-FFF2-40B4-BE49-F238E27FC236}">
                <a16:creationId xmlns:a16="http://schemas.microsoft.com/office/drawing/2014/main" id="{7111A6A9-67A4-494B-84A3-67AA727AEA1F}"/>
              </a:ext>
            </a:extLst>
          </p:cNvPr>
          <p:cNvSpPr>
            <a:spLocks noGrp="1" noChangeArrowheads="1"/>
          </p:cNvSpPr>
          <p:nvPr>
            <p:ph idx="1"/>
          </p:nvPr>
        </p:nvSpPr>
        <p:spPr/>
        <p:txBody>
          <a:bodyPr/>
          <a:lstStyle/>
          <a:p>
            <a:r>
              <a:rPr lang="en-US" altLang="en-US" sz="2400"/>
              <a:t>Appraisal Interview</a:t>
            </a:r>
          </a:p>
          <a:p>
            <a:r>
              <a:rPr lang="en-US" altLang="en-US" sz="2400"/>
              <a:t>To appraise means to evaluate the performance of the staff . Many organisations conduct appraisal of their staff annually through conduct of appraisal interview.</a:t>
            </a:r>
          </a:p>
          <a:p>
            <a:r>
              <a:rPr lang="en-US" altLang="en-US" sz="2400"/>
              <a:t>It is used to evaluate the opinions of employer and employee himself /herself . This is also used to improve performance of the staff and build better employee –employer relations and develop future planning. It can boost the motivation of the staff.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808C9E7-77B9-451B-BB18-243F71463FB6}"/>
              </a:ext>
            </a:extLst>
          </p:cNvPr>
          <p:cNvSpPr>
            <a:spLocks noGrp="1" noChangeArrowheads="1"/>
          </p:cNvSpPr>
          <p:nvPr>
            <p:ph type="title"/>
          </p:nvPr>
        </p:nvSpPr>
        <p:spPr/>
        <p:txBody>
          <a:bodyPr/>
          <a:lstStyle/>
          <a:p>
            <a:r>
              <a:rPr lang="en-US" altLang="en-US"/>
              <a:t>Meaning of the Interview</a:t>
            </a:r>
          </a:p>
        </p:txBody>
      </p:sp>
      <p:sp>
        <p:nvSpPr>
          <p:cNvPr id="5123" name="Content Placeholder 2">
            <a:extLst>
              <a:ext uri="{FF2B5EF4-FFF2-40B4-BE49-F238E27FC236}">
                <a16:creationId xmlns:a16="http://schemas.microsoft.com/office/drawing/2014/main" id="{1455D08A-282C-490A-AA32-6153931B1E0B}"/>
              </a:ext>
            </a:extLst>
          </p:cNvPr>
          <p:cNvSpPr>
            <a:spLocks noGrp="1" noChangeArrowheads="1"/>
          </p:cNvSpPr>
          <p:nvPr>
            <p:ph idx="1"/>
          </p:nvPr>
        </p:nvSpPr>
        <p:spPr/>
        <p:txBody>
          <a:bodyPr/>
          <a:lstStyle/>
          <a:p>
            <a:r>
              <a:rPr lang="en-US" altLang="en-US"/>
              <a:t>Interview is an internal View of one’s Personality.</a:t>
            </a:r>
          </a:p>
          <a:p>
            <a:r>
              <a:rPr lang="en-US" altLang="en-US"/>
              <a:t>Through Interview the analysis of ones personality  is done. The Education ,Skills ,Knowledge, Attitude ,Communication Skills ,Hard Skills and Soft Skills are assessed. Interview is best method to find the suitable candidate for the  Jobs.</a:t>
            </a:r>
          </a:p>
          <a:p>
            <a:r>
              <a:rPr lang="en-US" altLang="en-US"/>
              <a:t>Depending on the purposes ,Interviews are of various types.</a:t>
            </a:r>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49753B7-FBF0-4337-8438-A64127945610}"/>
              </a:ext>
            </a:extLst>
          </p:cNvPr>
          <p:cNvSpPr>
            <a:spLocks noGrp="1" noChangeArrowheads="1"/>
          </p:cNvSpPr>
          <p:nvPr>
            <p:ph type="title"/>
          </p:nvPr>
        </p:nvSpPr>
        <p:spPr/>
        <p:txBody>
          <a:bodyPr/>
          <a:lstStyle/>
          <a:p>
            <a:r>
              <a:rPr lang="en-US" altLang="en-US"/>
              <a:t>Grievance Interview</a:t>
            </a:r>
          </a:p>
        </p:txBody>
      </p:sp>
      <p:sp>
        <p:nvSpPr>
          <p:cNvPr id="23555" name="Content Placeholder 2">
            <a:extLst>
              <a:ext uri="{FF2B5EF4-FFF2-40B4-BE49-F238E27FC236}">
                <a16:creationId xmlns:a16="http://schemas.microsoft.com/office/drawing/2014/main" id="{4FE207C5-FD83-4EC5-B20C-66128A4E33C8}"/>
              </a:ext>
            </a:extLst>
          </p:cNvPr>
          <p:cNvSpPr>
            <a:spLocks noGrp="1" noChangeArrowheads="1"/>
          </p:cNvSpPr>
          <p:nvPr>
            <p:ph idx="1"/>
          </p:nvPr>
        </p:nvSpPr>
        <p:spPr/>
        <p:txBody>
          <a:bodyPr/>
          <a:lstStyle/>
          <a:p>
            <a:r>
              <a:rPr lang="en-US" altLang="en-US"/>
              <a:t> Grievance means complaints of serious nature. Through calling the complainants or the employees who have complained about some serious issues , the organisations try to find out the reasons behind the complaints and take proper action against the person who is responsible.</a:t>
            </a:r>
          </a:p>
          <a:p>
            <a:r>
              <a:rPr lang="en-US" altLang="en-US"/>
              <a:t>This interview is very useful for the employees to express their problems or vent up the feelings.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1A56CCC-C6F5-4965-B92B-FF13EDA0EFE3}"/>
              </a:ext>
            </a:extLst>
          </p:cNvPr>
          <p:cNvSpPr>
            <a:spLocks noGrp="1" noChangeArrowheads="1"/>
          </p:cNvSpPr>
          <p:nvPr>
            <p:ph type="title"/>
          </p:nvPr>
        </p:nvSpPr>
        <p:spPr/>
        <p:txBody>
          <a:bodyPr/>
          <a:lstStyle/>
          <a:p>
            <a:r>
              <a:rPr lang="en-US" altLang="en-US"/>
              <a:t>Promotion Interview</a:t>
            </a:r>
          </a:p>
        </p:txBody>
      </p:sp>
      <p:sp>
        <p:nvSpPr>
          <p:cNvPr id="24579" name="Content Placeholder 2">
            <a:extLst>
              <a:ext uri="{FF2B5EF4-FFF2-40B4-BE49-F238E27FC236}">
                <a16:creationId xmlns:a16="http://schemas.microsoft.com/office/drawing/2014/main" id="{FB0A4FA5-E240-407A-8255-82B52633FF80}"/>
              </a:ext>
            </a:extLst>
          </p:cNvPr>
          <p:cNvSpPr>
            <a:spLocks noGrp="1" noChangeArrowheads="1"/>
          </p:cNvSpPr>
          <p:nvPr>
            <p:ph idx="1"/>
          </p:nvPr>
        </p:nvSpPr>
        <p:spPr/>
        <p:txBody>
          <a:bodyPr/>
          <a:lstStyle/>
          <a:p>
            <a:r>
              <a:rPr lang="en-US" altLang="en-US"/>
              <a:t>For higher level job promotions, this interviews are conducted . The aim of this interviews  is to check whether the candidate is suitable for the next level of job or not.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25B111E-B077-474A-B376-81739FBC5D5E}"/>
              </a:ext>
            </a:extLst>
          </p:cNvPr>
          <p:cNvSpPr>
            <a:spLocks noGrp="1" noChangeArrowheads="1"/>
          </p:cNvSpPr>
          <p:nvPr>
            <p:ph type="title"/>
          </p:nvPr>
        </p:nvSpPr>
        <p:spPr/>
        <p:txBody>
          <a:bodyPr/>
          <a:lstStyle/>
          <a:p>
            <a:r>
              <a:rPr lang="en-US" altLang="en-US"/>
              <a:t>Exit Interview</a:t>
            </a:r>
          </a:p>
        </p:txBody>
      </p:sp>
      <p:sp>
        <p:nvSpPr>
          <p:cNvPr id="25603" name="Content Placeholder 2">
            <a:extLst>
              <a:ext uri="{FF2B5EF4-FFF2-40B4-BE49-F238E27FC236}">
                <a16:creationId xmlns:a16="http://schemas.microsoft.com/office/drawing/2014/main" id="{C9727A74-FCDE-4886-B0A7-946A90FA2D69}"/>
              </a:ext>
            </a:extLst>
          </p:cNvPr>
          <p:cNvSpPr>
            <a:spLocks noGrp="1" noChangeArrowheads="1"/>
          </p:cNvSpPr>
          <p:nvPr>
            <p:ph idx="1"/>
          </p:nvPr>
        </p:nvSpPr>
        <p:spPr/>
        <p:txBody>
          <a:bodyPr/>
          <a:lstStyle/>
          <a:p>
            <a:r>
              <a:rPr lang="en-US" altLang="en-US" sz="2400"/>
              <a:t>This interview is conducted when the employee resigns or leaving the organisation. The objective behind conducting this interview is to find out the reasons behind the resignation and  employees are expected to speak freely about the organisations, their problems and suggestions for the betterments of the organization. The information provided by the employee is used by the companies to improve its performance</a:t>
            </a:r>
            <a:r>
              <a:rPr lang="en-US" altLang="en-US"/>
              <a:t>. </a:t>
            </a:r>
            <a:r>
              <a:rPr lang="en-US" altLang="en-US" sz="2400"/>
              <a:t>This interview is conducted very discreetly and its report  is sent to the higher authorities.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C601AF2-32DC-4648-B6BC-E3DB30E4F7C9}"/>
              </a:ext>
            </a:extLst>
          </p:cNvPr>
          <p:cNvSpPr>
            <a:spLocks noGrp="1" noChangeArrowheads="1"/>
          </p:cNvSpPr>
          <p:nvPr>
            <p:ph type="title"/>
          </p:nvPr>
        </p:nvSpPr>
        <p:spPr/>
        <p:txBody>
          <a:bodyPr/>
          <a:lstStyle/>
          <a:p>
            <a:r>
              <a:rPr lang="en-US" altLang="en-US"/>
              <a:t>Online Interview</a:t>
            </a:r>
          </a:p>
        </p:txBody>
      </p:sp>
      <p:sp>
        <p:nvSpPr>
          <p:cNvPr id="26627" name="Content Placeholder 2">
            <a:extLst>
              <a:ext uri="{FF2B5EF4-FFF2-40B4-BE49-F238E27FC236}">
                <a16:creationId xmlns:a16="http://schemas.microsoft.com/office/drawing/2014/main" id="{7520DDDC-8077-4328-A8F6-0B4AD3000519}"/>
              </a:ext>
            </a:extLst>
          </p:cNvPr>
          <p:cNvSpPr>
            <a:spLocks noGrp="1" noChangeArrowheads="1"/>
          </p:cNvSpPr>
          <p:nvPr>
            <p:ph idx="1"/>
          </p:nvPr>
        </p:nvSpPr>
        <p:spPr/>
        <p:txBody>
          <a:bodyPr/>
          <a:lstStyle/>
          <a:p>
            <a:r>
              <a:rPr lang="en-US" altLang="en-US" sz="2000" b="1"/>
              <a:t>Now a days many companies are conducting online interview for  recruiting[selecting] the candidates. This method is used for selecting candidates who are living in other cities or overseas. Candidates are given schedule of online interview through Video conferencing and asked questions. Sometimes candidates are sent questions before hand and they are expected to answer in front of the camera ,record it and send it to campanies.</a:t>
            </a:r>
          </a:p>
          <a:p>
            <a:r>
              <a:rPr lang="en-US" altLang="en-US" sz="2000" b="1"/>
              <a:t>The interviewer use popular sites such as Skype or Google Hangouts for conducting this interview. The candidates are expected to speak confidently and clearly in this interview.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69F3DEC-4692-40FC-8DB3-57C3D5696049}"/>
              </a:ext>
            </a:extLst>
          </p:cNvPr>
          <p:cNvSpPr>
            <a:spLocks noGrp="1" noChangeArrowheads="1"/>
          </p:cNvSpPr>
          <p:nvPr>
            <p:ph type="title"/>
          </p:nvPr>
        </p:nvSpPr>
        <p:spPr/>
        <p:txBody>
          <a:bodyPr/>
          <a:lstStyle/>
          <a:p>
            <a:r>
              <a:rPr lang="en-US" altLang="en-US"/>
              <a:t>References</a:t>
            </a:r>
          </a:p>
        </p:txBody>
      </p:sp>
      <p:sp>
        <p:nvSpPr>
          <p:cNvPr id="27651" name="Content Placeholder 2">
            <a:extLst>
              <a:ext uri="{FF2B5EF4-FFF2-40B4-BE49-F238E27FC236}">
                <a16:creationId xmlns:a16="http://schemas.microsoft.com/office/drawing/2014/main" id="{84C489F5-3FC6-4DA5-B6C9-B84AE236278B}"/>
              </a:ext>
            </a:extLst>
          </p:cNvPr>
          <p:cNvSpPr>
            <a:spLocks noGrp="1" noChangeArrowheads="1"/>
          </p:cNvSpPr>
          <p:nvPr>
            <p:ph idx="1"/>
          </p:nvPr>
        </p:nvSpPr>
        <p:spPr/>
        <p:txBody>
          <a:bodyPr/>
          <a:lstStyle/>
          <a:p>
            <a:r>
              <a:rPr lang="en-US" altLang="en-US"/>
              <a:t>Business Communication by University of Mumbai.</a:t>
            </a:r>
          </a:p>
          <a:p>
            <a:r>
              <a:rPr lang="en-US" altLang="en-US"/>
              <a:t>Business Communication , Himalaya Publication House</a:t>
            </a:r>
          </a:p>
          <a:p>
            <a:r>
              <a:rPr lang="en-US" altLang="en-US"/>
              <a:t>Communication at Workplace, Horishankar Mukherjee, Oxford Publication</a:t>
            </a:r>
          </a:p>
          <a:p>
            <a:r>
              <a:rPr lang="en-US" altLang="en-US"/>
              <a:t> https://www.thebalance.com/online-job-interviews-2064216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a:extLst>
              <a:ext uri="{FF2B5EF4-FFF2-40B4-BE49-F238E27FC236}">
                <a16:creationId xmlns:a16="http://schemas.microsoft.com/office/drawing/2014/main" id="{17496D0C-AA81-48DA-AB10-42A197146231}"/>
              </a:ext>
            </a:extLst>
          </p:cNvPr>
          <p:cNvSpPr>
            <a:spLocks noGrp="1" noChangeArrowheads="1"/>
          </p:cNvSpPr>
          <p:nvPr>
            <p:ph type="ctrTitle"/>
          </p:nvPr>
        </p:nvSpPr>
        <p:spPr/>
        <p:txBody>
          <a:bodyPr/>
          <a:lstStyle/>
          <a:p>
            <a:pPr eaLnBrk="1" hangingPunct="1"/>
            <a:endParaRPr lang="en-US" altLang="en-US"/>
          </a:p>
        </p:txBody>
      </p:sp>
      <p:sp>
        <p:nvSpPr>
          <p:cNvPr id="28675" name="Rectangle 3">
            <a:extLst>
              <a:ext uri="{FF2B5EF4-FFF2-40B4-BE49-F238E27FC236}">
                <a16:creationId xmlns:a16="http://schemas.microsoft.com/office/drawing/2014/main" id="{22365916-A913-4585-9DD4-C5DF4717D7B1}"/>
              </a:ext>
            </a:extLst>
          </p:cNvPr>
          <p:cNvSpPr>
            <a:spLocks noGrp="1" noChangeArrowheads="1"/>
          </p:cNvSpPr>
          <p:nvPr>
            <p:ph type="subTitle" idx="1"/>
          </p:nvPr>
        </p:nvSpPr>
        <p:spPr/>
        <p:txBody>
          <a:bodyPr/>
          <a:lstStyle/>
          <a:p>
            <a:pPr eaLnBrk="1" hangingPunct="1"/>
            <a:r>
              <a:rPr lang="en-US" altLang="en-US" sz="440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C9E3EAA-E707-4DD2-B726-B10115690248}"/>
              </a:ext>
            </a:extLst>
          </p:cNvPr>
          <p:cNvSpPr>
            <a:spLocks noGrp="1" noChangeArrowheads="1"/>
          </p:cNvSpPr>
          <p:nvPr>
            <p:ph type="title"/>
          </p:nvPr>
        </p:nvSpPr>
        <p:spPr/>
        <p:txBody>
          <a:bodyPr/>
          <a:lstStyle/>
          <a:p>
            <a:r>
              <a:rPr lang="en-US" altLang="en-US"/>
              <a:t>Group Discussion</a:t>
            </a:r>
          </a:p>
        </p:txBody>
      </p:sp>
      <p:sp>
        <p:nvSpPr>
          <p:cNvPr id="6147" name="Content Placeholder 2">
            <a:extLst>
              <a:ext uri="{FF2B5EF4-FFF2-40B4-BE49-F238E27FC236}">
                <a16:creationId xmlns:a16="http://schemas.microsoft.com/office/drawing/2014/main" id="{4A3E64ED-599E-41D5-8BC5-42E90393C262}"/>
              </a:ext>
            </a:extLst>
          </p:cNvPr>
          <p:cNvSpPr>
            <a:spLocks noGrp="1" noChangeArrowheads="1"/>
          </p:cNvSpPr>
          <p:nvPr>
            <p:ph idx="1"/>
          </p:nvPr>
        </p:nvSpPr>
        <p:spPr/>
        <p:txBody>
          <a:bodyPr/>
          <a:lstStyle/>
          <a:p>
            <a:r>
              <a:rPr lang="en-US" altLang="en-US"/>
              <a:t>Method to analyze and test Communication Skills ,Leadership Qualities and Knowledge of the Candidates . In GD candidates are given topics based on current affairs and relevance for discussion . The strength of the group is 8 to 10 candidates and time is given up to  20 to 30 minutes.</a:t>
            </a:r>
          </a:p>
          <a:p>
            <a:r>
              <a:rPr lang="en-US" altLang="en-US"/>
              <a:t>Language Skills and General Knowledge and open-mindedness of the candidates are tested in GDs.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B2CD466-D1DE-422E-8E4B-6A7B0931D9A7}"/>
              </a:ext>
            </a:extLst>
          </p:cNvPr>
          <p:cNvSpPr>
            <a:spLocks noGrp="1" noChangeArrowheads="1"/>
          </p:cNvSpPr>
          <p:nvPr>
            <p:ph type="title"/>
          </p:nvPr>
        </p:nvSpPr>
        <p:spPr/>
        <p:txBody>
          <a:bodyPr/>
          <a:lstStyle/>
          <a:p>
            <a:r>
              <a:rPr lang="en-US" altLang="en-US"/>
              <a:t>Types of Interview</a:t>
            </a:r>
          </a:p>
        </p:txBody>
      </p:sp>
      <p:sp>
        <p:nvSpPr>
          <p:cNvPr id="7171" name="Content Placeholder 2">
            <a:extLst>
              <a:ext uri="{FF2B5EF4-FFF2-40B4-BE49-F238E27FC236}">
                <a16:creationId xmlns:a16="http://schemas.microsoft.com/office/drawing/2014/main" id="{0DEEA99A-7ECE-4150-B679-E4CF68660603}"/>
              </a:ext>
            </a:extLst>
          </p:cNvPr>
          <p:cNvSpPr>
            <a:spLocks noGrp="1" noChangeArrowheads="1"/>
          </p:cNvSpPr>
          <p:nvPr>
            <p:ph idx="1"/>
          </p:nvPr>
        </p:nvSpPr>
        <p:spPr/>
        <p:txBody>
          <a:bodyPr/>
          <a:lstStyle/>
          <a:p>
            <a:r>
              <a:rPr lang="en-US" altLang="en-US"/>
              <a:t>Job Selection</a:t>
            </a:r>
          </a:p>
          <a:p>
            <a:r>
              <a:rPr lang="en-US" altLang="en-US"/>
              <a:t>Promotion</a:t>
            </a:r>
          </a:p>
          <a:p>
            <a:r>
              <a:rPr lang="en-US" altLang="en-US"/>
              <a:t>Grievance</a:t>
            </a:r>
          </a:p>
          <a:p>
            <a:r>
              <a:rPr lang="en-US" altLang="en-US"/>
              <a:t>Appraisal</a:t>
            </a:r>
          </a:p>
          <a:p>
            <a:r>
              <a:rPr lang="en-US" altLang="en-US"/>
              <a:t>Exit</a:t>
            </a:r>
          </a:p>
          <a:p>
            <a:r>
              <a:rPr lang="en-US" altLang="en-US"/>
              <a:t>Online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6C61A407-A9B9-45C3-9E87-F926FED988C7}"/>
              </a:ext>
            </a:extLst>
          </p:cNvPr>
          <p:cNvSpPr>
            <a:spLocks noGrp="1" noChangeArrowheads="1"/>
          </p:cNvSpPr>
          <p:nvPr>
            <p:ph type="title"/>
          </p:nvPr>
        </p:nvSpPr>
        <p:spPr/>
        <p:txBody>
          <a:bodyPr/>
          <a:lstStyle/>
          <a:p>
            <a:pPr eaLnBrk="1" hangingPunct="1"/>
            <a:r>
              <a:rPr lang="en-US" altLang="en-US"/>
              <a:t>Characteristics of Job Interviews</a:t>
            </a:r>
          </a:p>
        </p:txBody>
      </p:sp>
      <p:sp>
        <p:nvSpPr>
          <p:cNvPr id="8195" name="Rectangle 3">
            <a:extLst>
              <a:ext uri="{FF2B5EF4-FFF2-40B4-BE49-F238E27FC236}">
                <a16:creationId xmlns:a16="http://schemas.microsoft.com/office/drawing/2014/main" id="{68889443-7CBD-4E7C-BF77-50064991E9DA}"/>
              </a:ext>
            </a:extLst>
          </p:cNvPr>
          <p:cNvSpPr>
            <a:spLocks noGrp="1" noChangeArrowheads="1"/>
          </p:cNvSpPr>
          <p:nvPr>
            <p:ph type="body" idx="1"/>
          </p:nvPr>
        </p:nvSpPr>
        <p:spPr/>
        <p:txBody>
          <a:bodyPr/>
          <a:lstStyle/>
          <a:p>
            <a:pPr eaLnBrk="1" hangingPunct="1"/>
            <a:r>
              <a:rPr lang="en-US" altLang="en-US"/>
              <a:t>Pre-planned</a:t>
            </a:r>
          </a:p>
          <a:p>
            <a:pPr eaLnBrk="1" hangingPunct="1"/>
            <a:r>
              <a:rPr lang="en-US" altLang="en-US"/>
              <a:t>Purpose(has certain objectives)</a:t>
            </a:r>
          </a:p>
          <a:p>
            <a:pPr eaLnBrk="1" hangingPunct="1"/>
            <a:r>
              <a:rPr lang="en-US" altLang="en-US"/>
              <a:t>Conversation</a:t>
            </a:r>
          </a:p>
          <a:p>
            <a:pPr eaLnBrk="1" hangingPunct="1"/>
            <a:r>
              <a:rPr lang="en-US" altLang="en-US"/>
              <a:t>Two-way Interaction</a:t>
            </a:r>
          </a:p>
          <a:p>
            <a:pPr eaLnBrk="1" hangingPunct="1"/>
            <a:r>
              <a:rPr lang="en-US" altLang="en-US"/>
              <a:t>Informality(Less formal than a public speech)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A493ACAE-5F5B-46E8-847B-F6CAED51DCC2}"/>
              </a:ext>
            </a:extLst>
          </p:cNvPr>
          <p:cNvSpPr>
            <a:spLocks noGrp="1" noChangeArrowheads="1"/>
          </p:cNvSpPr>
          <p:nvPr>
            <p:ph type="title"/>
          </p:nvPr>
        </p:nvSpPr>
        <p:spPr/>
        <p:txBody>
          <a:bodyPr/>
          <a:lstStyle/>
          <a:p>
            <a:pPr eaLnBrk="1" hangingPunct="1"/>
            <a:r>
              <a:rPr lang="en-US" altLang="en-US" sz="3200"/>
              <a:t>Pre-Interview Preparation Techniques</a:t>
            </a:r>
          </a:p>
        </p:txBody>
      </p:sp>
      <p:sp>
        <p:nvSpPr>
          <p:cNvPr id="9219" name="Rectangle 3">
            <a:extLst>
              <a:ext uri="{FF2B5EF4-FFF2-40B4-BE49-F238E27FC236}">
                <a16:creationId xmlns:a16="http://schemas.microsoft.com/office/drawing/2014/main" id="{78654E04-7F3B-4989-85D6-6DACA6489245}"/>
              </a:ext>
            </a:extLst>
          </p:cNvPr>
          <p:cNvSpPr>
            <a:spLocks noGrp="1" noChangeArrowheads="1"/>
          </p:cNvSpPr>
          <p:nvPr>
            <p:ph type="body" idx="1"/>
          </p:nvPr>
        </p:nvSpPr>
        <p:spPr/>
        <p:txBody>
          <a:bodyPr/>
          <a:lstStyle/>
          <a:p>
            <a:pPr eaLnBrk="1" hangingPunct="1"/>
            <a:r>
              <a:rPr lang="en-US" altLang="en-US"/>
              <a:t>Self-analysis</a:t>
            </a:r>
          </a:p>
          <a:p>
            <a:pPr eaLnBrk="1" hangingPunct="1"/>
            <a:r>
              <a:rPr lang="en-US" altLang="en-US"/>
              <a:t>Identify your skills</a:t>
            </a:r>
          </a:p>
          <a:p>
            <a:pPr eaLnBrk="1" hangingPunct="1"/>
            <a:r>
              <a:rPr lang="en-US" altLang="en-US"/>
              <a:t>Researching Organisation</a:t>
            </a:r>
          </a:p>
          <a:p>
            <a:pPr eaLnBrk="1" hangingPunct="1"/>
            <a:r>
              <a:rPr lang="en-US" altLang="en-US"/>
              <a:t>Analysing the Job Position</a:t>
            </a:r>
          </a:p>
          <a:p>
            <a:pPr eaLnBrk="1" hangingPunct="1"/>
            <a:r>
              <a:rPr lang="en-US" altLang="en-US"/>
              <a:t>Revising your subject knowledge</a:t>
            </a:r>
          </a:p>
          <a:p>
            <a:pPr eaLnBrk="1" hangingPunct="1"/>
            <a:r>
              <a:rPr lang="en-US" altLang="en-US"/>
              <a:t>Developing the Interview file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CC2DE559-24B9-4C6E-AA57-DBF61521FFE5}"/>
              </a:ext>
            </a:extLst>
          </p:cNvPr>
          <p:cNvSpPr>
            <a:spLocks noGrp="1" noChangeArrowheads="1"/>
          </p:cNvSpPr>
          <p:nvPr>
            <p:ph type="title"/>
          </p:nvPr>
        </p:nvSpPr>
        <p:spPr/>
        <p:txBody>
          <a:bodyPr/>
          <a:lstStyle/>
          <a:p>
            <a:pPr eaLnBrk="1" hangingPunct="1"/>
            <a:r>
              <a:rPr lang="en-US" altLang="en-US"/>
              <a:t>Self-analysis</a:t>
            </a:r>
          </a:p>
        </p:txBody>
      </p:sp>
      <p:sp>
        <p:nvSpPr>
          <p:cNvPr id="10243" name="Rectangle 3">
            <a:extLst>
              <a:ext uri="{FF2B5EF4-FFF2-40B4-BE49-F238E27FC236}">
                <a16:creationId xmlns:a16="http://schemas.microsoft.com/office/drawing/2014/main" id="{1253EA3D-8ADC-47BA-B5FC-5E68E2017987}"/>
              </a:ext>
            </a:extLst>
          </p:cNvPr>
          <p:cNvSpPr>
            <a:spLocks noGrp="1" noChangeArrowheads="1"/>
          </p:cNvSpPr>
          <p:nvPr>
            <p:ph type="body" idx="1"/>
          </p:nvPr>
        </p:nvSpPr>
        <p:spPr/>
        <p:txBody>
          <a:bodyPr/>
          <a:lstStyle/>
          <a:p>
            <a:pPr eaLnBrk="1" hangingPunct="1"/>
            <a:r>
              <a:rPr lang="en-US" altLang="en-US"/>
              <a:t>Analyse the background</a:t>
            </a:r>
          </a:p>
          <a:p>
            <a:pPr eaLnBrk="1" hangingPunct="1"/>
            <a:r>
              <a:rPr lang="en-US" altLang="en-US"/>
              <a:t>Identify accomplishments</a:t>
            </a:r>
          </a:p>
          <a:p>
            <a:pPr eaLnBrk="1" hangingPunct="1"/>
            <a:r>
              <a:rPr lang="en-US" altLang="en-US"/>
              <a:t>Identify acheivements</a:t>
            </a:r>
          </a:p>
          <a:p>
            <a:pPr eaLnBrk="1" hangingPunct="1"/>
            <a:r>
              <a:rPr lang="en-US" altLang="en-US"/>
              <a:t>Identify special interests</a:t>
            </a:r>
          </a:p>
          <a:p>
            <a:pPr eaLnBrk="1" hangingPunct="1"/>
            <a:r>
              <a:rPr lang="en-US" altLang="en-US"/>
              <a:t>Analyse your career goals</a:t>
            </a:r>
          </a:p>
          <a:p>
            <a:pPr eaLnBrk="1" hangingPunct="1"/>
            <a:r>
              <a:rPr lang="en-US" altLang="en-US"/>
              <a:t>Analyse your skills(by self assessment)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id="{6A43D424-9530-439B-9AFB-8A95213155A3}"/>
              </a:ext>
            </a:extLst>
          </p:cNvPr>
          <p:cNvSpPr>
            <a:spLocks noGrp="1" noChangeArrowheads="1"/>
          </p:cNvSpPr>
          <p:nvPr>
            <p:ph type="title"/>
          </p:nvPr>
        </p:nvSpPr>
        <p:spPr/>
        <p:txBody>
          <a:bodyPr/>
          <a:lstStyle/>
          <a:p>
            <a:pPr eaLnBrk="1" hangingPunct="1"/>
            <a:r>
              <a:rPr lang="en-US" altLang="en-US"/>
              <a:t>Research the Organisation</a:t>
            </a:r>
          </a:p>
        </p:txBody>
      </p:sp>
      <p:sp>
        <p:nvSpPr>
          <p:cNvPr id="11267" name="Rectangle 3">
            <a:extLst>
              <a:ext uri="{FF2B5EF4-FFF2-40B4-BE49-F238E27FC236}">
                <a16:creationId xmlns:a16="http://schemas.microsoft.com/office/drawing/2014/main" id="{DB0418E9-BCDD-4A95-BF0B-F5FD0C934432}"/>
              </a:ext>
            </a:extLst>
          </p:cNvPr>
          <p:cNvSpPr>
            <a:spLocks noGrp="1" noChangeArrowheads="1"/>
          </p:cNvSpPr>
          <p:nvPr>
            <p:ph type="body" idx="1"/>
          </p:nvPr>
        </p:nvSpPr>
        <p:spPr/>
        <p:txBody>
          <a:bodyPr/>
          <a:lstStyle/>
          <a:p>
            <a:pPr eaLnBrk="1" hangingPunct="1"/>
            <a:r>
              <a:rPr lang="en-US" altLang="en-US"/>
              <a:t>Major areas of operation</a:t>
            </a:r>
          </a:p>
          <a:p>
            <a:pPr eaLnBrk="1" hangingPunct="1"/>
            <a:r>
              <a:rPr lang="en-US" altLang="en-US"/>
              <a:t>Products/services</a:t>
            </a:r>
          </a:p>
          <a:p>
            <a:pPr eaLnBrk="1" hangingPunct="1"/>
            <a:r>
              <a:rPr lang="en-US" altLang="en-US"/>
              <a:t>Focus of activities</a:t>
            </a:r>
          </a:p>
          <a:p>
            <a:pPr eaLnBrk="1" hangingPunct="1"/>
            <a:r>
              <a:rPr lang="en-US" altLang="en-US"/>
              <a:t>Growth rate</a:t>
            </a:r>
          </a:p>
          <a:p>
            <a:pPr eaLnBrk="1" hangingPunct="1"/>
            <a:r>
              <a:rPr lang="en-US" altLang="en-US"/>
              <a:t>Work culture</a:t>
            </a:r>
          </a:p>
          <a:p>
            <a:pPr eaLnBrk="1" hangingPunct="1"/>
            <a:r>
              <a:rPr lang="en-US" altLang="en-US"/>
              <a:t>Financial standing</a:t>
            </a:r>
          </a:p>
          <a:p>
            <a:pPr eaLnBrk="1" hangingPunct="1"/>
            <a:r>
              <a:rPr lang="en-US" altLang="en-US"/>
              <a:t>Recent developments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AF598EC0-5A15-41A1-87B0-87BE20C8AF3C}"/>
              </a:ext>
            </a:extLst>
          </p:cNvPr>
          <p:cNvSpPr>
            <a:spLocks noGrp="1" noChangeArrowheads="1"/>
          </p:cNvSpPr>
          <p:nvPr>
            <p:ph type="title"/>
          </p:nvPr>
        </p:nvSpPr>
        <p:spPr/>
        <p:txBody>
          <a:bodyPr/>
          <a:lstStyle/>
          <a:p>
            <a:pPr eaLnBrk="1" hangingPunct="1"/>
            <a:r>
              <a:rPr lang="en-US" altLang="en-US"/>
              <a:t>Job Analysis</a:t>
            </a:r>
          </a:p>
        </p:txBody>
      </p:sp>
      <p:sp>
        <p:nvSpPr>
          <p:cNvPr id="12291" name="Rectangle 3">
            <a:extLst>
              <a:ext uri="{FF2B5EF4-FFF2-40B4-BE49-F238E27FC236}">
                <a16:creationId xmlns:a16="http://schemas.microsoft.com/office/drawing/2014/main" id="{9321F185-288C-468C-B70E-C220437EE230}"/>
              </a:ext>
            </a:extLst>
          </p:cNvPr>
          <p:cNvSpPr>
            <a:spLocks noGrp="1" noChangeArrowheads="1"/>
          </p:cNvSpPr>
          <p:nvPr>
            <p:ph type="body" idx="1"/>
          </p:nvPr>
        </p:nvSpPr>
        <p:spPr/>
        <p:txBody>
          <a:bodyPr/>
          <a:lstStyle/>
          <a:p>
            <a:pPr eaLnBrk="1" hangingPunct="1"/>
            <a:r>
              <a:rPr lang="en-US" altLang="en-US"/>
              <a:t>What does this job involve?</a:t>
            </a:r>
          </a:p>
          <a:p>
            <a:pPr eaLnBrk="1" hangingPunct="1"/>
            <a:r>
              <a:rPr lang="en-US" altLang="en-US"/>
              <a:t>Responsibilities associated with the job</a:t>
            </a:r>
          </a:p>
          <a:p>
            <a:pPr eaLnBrk="1" hangingPunct="1"/>
            <a:r>
              <a:rPr lang="en-US" altLang="en-US"/>
              <a:t>Special duties and challenges</a:t>
            </a:r>
          </a:p>
          <a:p>
            <a:pPr eaLnBrk="1" hangingPunct="1"/>
            <a:r>
              <a:rPr lang="en-US" altLang="en-US"/>
              <a:t>Skills and activities needed</a:t>
            </a:r>
          </a:p>
          <a:p>
            <a:pPr eaLnBrk="1" hangingPunct="1"/>
            <a:r>
              <a:rPr lang="en-US" altLang="en-US"/>
              <a:t>Areas of expertise</a:t>
            </a:r>
          </a:p>
          <a:p>
            <a:pPr eaLnBrk="1" hangingPunct="1"/>
            <a:r>
              <a:rPr lang="en-US" altLang="en-US"/>
              <a:t>Prospects of career enhancement</a:t>
            </a: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355</TotalTime>
  <Words>938</Words>
  <Application>Microsoft Office PowerPoint</Application>
  <PresentationFormat>On-screen Show (4:3)</PresentationFormat>
  <Paragraphs>112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Wingdings</vt:lpstr>
      <vt:lpstr>Calibri</vt:lpstr>
      <vt:lpstr>Times New Roman</vt:lpstr>
      <vt:lpstr>Capsules</vt:lpstr>
      <vt:lpstr>Chapter No 1.   INTERVIEWS </vt:lpstr>
      <vt:lpstr>Meaning of the Interview</vt:lpstr>
      <vt:lpstr>Group Discussion</vt:lpstr>
      <vt:lpstr>Types of Interview</vt:lpstr>
      <vt:lpstr>Characteristics of Job Interviews</vt:lpstr>
      <vt:lpstr>Pre-Interview Preparation Techniques</vt:lpstr>
      <vt:lpstr>Self-analysis</vt:lpstr>
      <vt:lpstr>Research the Organisation</vt:lpstr>
      <vt:lpstr>Job Analysis</vt:lpstr>
      <vt:lpstr>Revise your subject knowledge</vt:lpstr>
      <vt:lpstr>Develop the Interview file[Each candidate should prepare a file]</vt:lpstr>
      <vt:lpstr>Interview Questions[Types]</vt:lpstr>
      <vt:lpstr>Sample Interview questions</vt:lpstr>
      <vt:lpstr>Cont’d</vt:lpstr>
      <vt:lpstr>PowerPoint Presentation</vt:lpstr>
      <vt:lpstr>PowerPoint Presentation</vt:lpstr>
      <vt:lpstr>PowerPoint Presentation</vt:lpstr>
      <vt:lpstr>Preparations required for Job Selection Interview</vt:lpstr>
      <vt:lpstr>Types of Interview[Remaining Types]</vt:lpstr>
      <vt:lpstr>Grievance Interview</vt:lpstr>
      <vt:lpstr>Promotion Interview</vt:lpstr>
      <vt:lpstr>Exit Interview</vt:lpstr>
      <vt:lpstr>Online Interview</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Laptop-2</dc:creator>
  <cp:lastModifiedBy>laptop sf</cp:lastModifiedBy>
  <cp:revision>32</cp:revision>
  <cp:lastPrinted>1601-01-01T00:00:00Z</cp:lastPrinted>
  <dcterms:created xsi:type="dcterms:W3CDTF">1601-01-01T00:00:00Z</dcterms:created>
  <dcterms:modified xsi:type="dcterms:W3CDTF">2019-10-15T03:21:41Z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